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9/13/2020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err="1" smtClean="0"/>
              <a:t>Мамандыққа</a:t>
            </a:r>
            <a:r>
              <a:rPr lang="ru-RU" dirty="0" smtClean="0"/>
              <a:t> </a:t>
            </a:r>
            <a:r>
              <a:rPr lang="ru-RU" dirty="0" err="1" smtClean="0"/>
              <a:t>кіріспе</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124861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91319" y="329273"/>
            <a:ext cx="11013744" cy="5926751"/>
          </a:xfrm>
          <a:prstGeom prst="rect">
            <a:avLst/>
          </a:prstGeom>
        </p:spPr>
        <p:txBody>
          <a:bodyPr wrap="square">
            <a:spAutoFit/>
          </a:bodyPr>
          <a:lstStyle/>
          <a:p>
            <a:r>
              <a:rPr lang="kk-KZ" dirty="0">
                <a:solidFill>
                  <a:srgbClr val="393939"/>
                </a:solidFill>
                <a:latin typeface="Arial" panose="020B0604020202020204" pitchFamily="34" charset="0"/>
                <a:ea typeface="Times New Roman" panose="02020603050405020304" pitchFamily="18" charset="0"/>
              </a:rPr>
              <a:t>«Қаржы» </a:t>
            </a:r>
            <a:r>
              <a:rPr lang="kk-KZ" dirty="0" smtClean="0">
                <a:solidFill>
                  <a:srgbClr val="393939"/>
                </a:solidFill>
                <a:latin typeface="Arial" panose="020B0604020202020204" pitchFamily="34" charset="0"/>
                <a:ea typeface="Times New Roman" panose="02020603050405020304" pitchFamily="18" charset="0"/>
              </a:rPr>
              <a:t>экономикалық </a:t>
            </a:r>
            <a:r>
              <a:rPr lang="kk-KZ" dirty="0">
                <a:solidFill>
                  <a:srgbClr val="393939"/>
                </a:solidFill>
                <a:latin typeface="Arial" panose="020B0604020202020204" pitchFamily="34" charset="0"/>
                <a:ea typeface="Times New Roman" panose="02020603050405020304" pitchFamily="18" charset="0"/>
              </a:rPr>
              <a:t>пәндер жүйесінде маңызды орын алады және экономикалық ғылымның маңызды құрамдас бөлігінің бірі – қаржы туралы ғылымның ерекшелігі зерделенетін базалық </a:t>
            </a:r>
            <a:r>
              <a:rPr lang="kk-KZ" dirty="0" smtClean="0">
                <a:solidFill>
                  <a:srgbClr val="393939"/>
                </a:solidFill>
                <a:latin typeface="Arial" panose="020B0604020202020204" pitchFamily="34" charset="0"/>
                <a:ea typeface="Times New Roman" panose="02020603050405020304" pitchFamily="18" charset="0"/>
              </a:rPr>
              <a:t>пән </a:t>
            </a:r>
            <a:r>
              <a:rPr lang="kk-KZ" dirty="0">
                <a:solidFill>
                  <a:srgbClr val="393939"/>
                </a:solidFill>
                <a:latin typeface="Arial" panose="020B0604020202020204" pitchFamily="34" charset="0"/>
                <a:ea typeface="Times New Roman" panose="02020603050405020304" pitchFamily="18" charset="0"/>
              </a:rPr>
              <a:t>болып табылады</a:t>
            </a:r>
            <a:r>
              <a:rPr lang="kk-KZ" dirty="0" smtClean="0">
                <a:solidFill>
                  <a:srgbClr val="393939"/>
                </a:solidFill>
                <a:latin typeface="Arial" panose="020B0604020202020204" pitchFamily="34" charset="0"/>
                <a:ea typeface="Times New Roman" panose="02020603050405020304" pitchFamily="18" charset="0"/>
              </a:rPr>
              <a:t>.</a:t>
            </a:r>
          </a:p>
          <a:p>
            <a:r>
              <a:rPr lang="kk-KZ" dirty="0" smtClean="0">
                <a:solidFill>
                  <a:srgbClr val="393939"/>
                </a:solidFill>
                <a:latin typeface="Arial" panose="020B0604020202020204" pitchFamily="34" charset="0"/>
                <a:ea typeface="Times New Roman" panose="02020603050405020304" pitchFamily="18" charset="0"/>
              </a:rPr>
              <a:t> </a:t>
            </a:r>
            <a:r>
              <a:rPr lang="kk-KZ" dirty="0">
                <a:solidFill>
                  <a:srgbClr val="393939"/>
                </a:solidFill>
                <a:latin typeface="Arial" panose="020B0604020202020204" pitchFamily="34" charset="0"/>
                <a:ea typeface="Times New Roman" panose="02020603050405020304" pitchFamily="18" charset="0"/>
              </a:rPr>
              <a:t>Қаржылық қатынастар өндірістік қатынастардың ажырағысыз бөлігі ретінде мақсатты ақшалай ресурстарды қалыптастырумен қоғамдық өнімнің ұдайы өндірісі-не бағытталған олардың сипатында болатын өзіндік ерекшелігімен үздік шығып </a:t>
            </a:r>
            <a:r>
              <a:rPr lang="kk-KZ" dirty="0" smtClean="0">
                <a:solidFill>
                  <a:srgbClr val="393939"/>
                </a:solidFill>
                <a:latin typeface="Arial" panose="020B0604020202020204" pitchFamily="34" charset="0"/>
                <a:ea typeface="Times New Roman" panose="02020603050405020304" pitchFamily="18" charset="0"/>
              </a:rPr>
              <a:t>тұрады.</a:t>
            </a:r>
          </a:p>
          <a:p>
            <a:pPr>
              <a:lnSpc>
                <a:spcPct val="115000"/>
              </a:lnSpc>
              <a:spcAft>
                <a:spcPts val="1000"/>
              </a:spcAft>
            </a:pPr>
            <a:r>
              <a:rPr lang="kk-KZ" dirty="0">
                <a:solidFill>
                  <a:srgbClr val="393939"/>
                </a:solidFill>
                <a:latin typeface="Arial" panose="020B0604020202020204" pitchFamily="34" charset="0"/>
                <a:ea typeface="Times New Roman" panose="02020603050405020304" pitchFamily="18" charset="0"/>
                <a:cs typeface="Times New Roman" panose="02020603050405020304" pitchFamily="18" charset="0"/>
              </a:rPr>
              <a:t>Аталған қатынастардың қатысушылары қызметтің сан алуан түрлері,меншік нысандары,басқару деңгейлері болып көрінетін экономикалық агенттер: шаруашылық,коммерциялық,мемлекеттік,қоғамдық және өзге құрылымдар,органдар,мекемелер,үй шаруашылықтары қаржының </a:t>
            </a:r>
            <a:r>
              <a:rPr lang="kk-KZ" i="1" dirty="0">
                <a:solidFill>
                  <a:srgbClr val="393939"/>
                </a:solidFill>
                <a:latin typeface="Arial" panose="020B0604020202020204" pitchFamily="34" charset="0"/>
                <a:ea typeface="Times New Roman" panose="02020603050405020304" pitchFamily="18" charset="0"/>
                <a:cs typeface="Times New Roman" panose="02020603050405020304" pitchFamily="18" charset="0"/>
              </a:rPr>
              <a:t>субъектілері </a:t>
            </a:r>
            <a:r>
              <a:rPr lang="kk-KZ" dirty="0">
                <a:solidFill>
                  <a:srgbClr val="393939"/>
                </a:solidFill>
                <a:latin typeface="Arial" panose="020B0604020202020204" pitchFamily="34" charset="0"/>
                <a:ea typeface="Times New Roman" panose="02020603050405020304" pitchFamily="18" charset="0"/>
                <a:cs typeface="Times New Roman" panose="02020603050405020304" pitchFamily="18" charset="0"/>
              </a:rPr>
              <a:t>болып табылады.</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kk-KZ" dirty="0">
                <a:solidFill>
                  <a:srgbClr val="393939"/>
                </a:solidFill>
                <a:latin typeface="Arial" panose="020B0604020202020204" pitchFamily="34" charset="0"/>
                <a:ea typeface="Times New Roman" panose="02020603050405020304" pitchFamily="18" charset="0"/>
              </a:rPr>
              <a:t>Қаржылық ресурстар – ақшалай табыстардың, қорланымдар мен қорлардың әлуетті көздері, сондай-ақ қаржылық нысандарда іске асырылғандары ғылымның бұл бөлігінің </a:t>
            </a:r>
            <a:r>
              <a:rPr lang="kk-KZ" i="1" dirty="0">
                <a:solidFill>
                  <a:srgbClr val="393939"/>
                </a:solidFill>
                <a:latin typeface="Arial" panose="020B0604020202020204" pitchFamily="34" charset="0"/>
                <a:ea typeface="Times New Roman" panose="02020603050405020304" pitchFamily="18" charset="0"/>
              </a:rPr>
              <a:t>объекті</a:t>
            </a:r>
            <a:r>
              <a:rPr lang="kk-KZ" dirty="0">
                <a:solidFill>
                  <a:srgbClr val="393939"/>
                </a:solidFill>
                <a:latin typeface="Arial" panose="020B0604020202020204" pitchFamily="34" charset="0"/>
                <a:ea typeface="Times New Roman" panose="02020603050405020304" pitchFamily="18" charset="0"/>
              </a:rPr>
              <a:t> болып саналады. </a:t>
            </a:r>
            <a:endParaRPr lang="kk-KZ" dirty="0" smtClean="0">
              <a:solidFill>
                <a:srgbClr val="393939"/>
              </a:solidFill>
              <a:latin typeface="Arial" panose="020B0604020202020204" pitchFamily="34" charset="0"/>
              <a:ea typeface="Times New Roman" panose="02020603050405020304" pitchFamily="18" charset="0"/>
            </a:endParaRPr>
          </a:p>
          <a:p>
            <a:r>
              <a:rPr lang="kk-KZ" dirty="0" smtClean="0">
                <a:solidFill>
                  <a:srgbClr val="393939"/>
                </a:solidFill>
                <a:latin typeface="Arial" panose="020B0604020202020204" pitchFamily="34" charset="0"/>
                <a:ea typeface="Times New Roman" panose="02020603050405020304" pitchFamily="18" charset="0"/>
              </a:rPr>
              <a:t>Қаржының </a:t>
            </a:r>
            <a:r>
              <a:rPr lang="kk-KZ" dirty="0">
                <a:solidFill>
                  <a:srgbClr val="393939"/>
                </a:solidFill>
                <a:latin typeface="Arial" panose="020B0604020202020204" pitchFamily="34" charset="0"/>
                <a:ea typeface="Times New Roman" panose="02020603050405020304" pitchFamily="18" charset="0"/>
              </a:rPr>
              <a:t>табиғаты мен функцияларының мәселелері, олардың басқа экономикалық категориялармен өзара  әрекеті, шаруашылық өмірдегі көрінісінің ерек­шеліктері қисынға сәйкес дәйекті түрде зерделеніп, қаржылық қатынастарды ұйым­дастырудың нысандары мен әдістері арқылы әрекет механизмі, қаржыны рыноктық экономиканы реттеуде пайдалану мүмкіндіктері қарастырылған. </a:t>
            </a:r>
            <a:endParaRPr lang="kk-KZ" dirty="0" smtClean="0">
              <a:solidFill>
                <a:srgbClr val="393939"/>
              </a:solidFill>
              <a:latin typeface="Arial" panose="020B0604020202020204" pitchFamily="34" charset="0"/>
              <a:ea typeface="Times New Roman" panose="02020603050405020304" pitchFamily="18" charset="0"/>
            </a:endParaRPr>
          </a:p>
          <a:p>
            <a:r>
              <a:rPr lang="kk-KZ" dirty="0">
                <a:solidFill>
                  <a:srgbClr val="393939"/>
                </a:solidFill>
                <a:latin typeface="Arial" panose="020B0604020202020204" pitchFamily="34" charset="0"/>
                <a:ea typeface="Times New Roman" panose="02020603050405020304" pitchFamily="18" charset="0"/>
              </a:rPr>
              <a:t>Қаржыны зерделеудің маңызды жағы оған кіретін қосалқы категорияларды, жүйелерді, ұғымдарды,олардың қаржы және басқа экономикалық-әлеуметтік жүйелердегі әрекетінің қағидаттарымен өзара байланысын анықтау, топтастыру және сыныптау болып табылады. </a:t>
            </a:r>
            <a:endParaRPr lang="ru-RU" dirty="0"/>
          </a:p>
        </p:txBody>
      </p:sp>
    </p:spTree>
    <p:extLst>
      <p:ext uri="{BB962C8B-B14F-4D97-AF65-F5344CB8AC3E}">
        <p14:creationId xmlns:p14="http://schemas.microsoft.com/office/powerpoint/2010/main" val="614000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68490" y="0"/>
            <a:ext cx="11313994" cy="6940233"/>
          </a:xfrm>
          <a:prstGeom prst="rect">
            <a:avLst/>
          </a:prstGeom>
        </p:spPr>
        <p:txBody>
          <a:bodyPr wrap="square">
            <a:spAutoFit/>
          </a:bodyPr>
          <a:lstStyle/>
          <a:p>
            <a:pPr indent="449580" algn="just">
              <a:lnSpc>
                <a:spcPct val="115000"/>
              </a:lnSpc>
              <a:spcAft>
                <a:spcPts val="1000"/>
              </a:spcAft>
            </a:pPr>
            <a:r>
              <a:rPr lang="kk-KZ" sz="1600" dirty="0">
                <a:solidFill>
                  <a:srgbClr val="393939"/>
                </a:solidFill>
                <a:latin typeface="Times New Roman" panose="02020603050405020304" pitchFamily="18" charset="0"/>
                <a:ea typeface="Times New Roman" panose="02020603050405020304" pitchFamily="18" charset="0"/>
                <a:cs typeface="Times New Roman" panose="02020603050405020304" pitchFamily="18" charset="0"/>
              </a:rPr>
              <a:t>«Қаржы» – арнаулы курс және қаржылық қатынастардың теориясын зерделейтін бұл пәннің мақсаты – қаржылық категорияларды, ұғымдарды, терминдерді ұғып алуда, олардың сыныптамасын, әлеуметтік-экономикалық үдерістердегі маңызы мен орнын біліп алуда студенттердің, магистранттардың теориялық және практикалық жағынан әзірлігін қамтамасыз ету; қаржыны ұйымдастыру нысандарының өзара байланысы мен өзара әрекетін және оны қоғамның әлеуметтік-экономикалық дамуының нақтылы жағдайларында қолданудың әдістерін түсінуге қол жеткізу. </a:t>
            </a:r>
            <a:endParaRPr lang="kk-KZ" sz="1600" dirty="0" smtClean="0">
              <a:solidFill>
                <a:srgbClr val="393939"/>
              </a:solidFill>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15000"/>
              </a:lnSpc>
              <a:spcAft>
                <a:spcPts val="1000"/>
              </a:spcAft>
            </a:pPr>
            <a:r>
              <a:rPr lang="kk-KZ" sz="1600" dirty="0">
                <a:solidFill>
                  <a:srgbClr val="393939"/>
                </a:solidFill>
                <a:latin typeface="Times New Roman" panose="02020603050405020304" pitchFamily="18" charset="0"/>
                <a:ea typeface="Times New Roman" panose="02020603050405020304" pitchFamily="18" charset="0"/>
                <a:cs typeface="Times New Roman" panose="02020603050405020304" pitchFamily="18" charset="0"/>
              </a:rPr>
              <a:t>Экономиканың, қаржылардың ғаламдануы,ұлттық шаруашылық жүйелердің интеграциясы жағдайларында қаржыларды ұйымдастырудың әлемдік тәжірибиесін зерделеу маңызды қажеттік бола бастайды. Рыноктық дамыған елдерде пайдаланылған критерийлер, нысандар, әдістер, үдерістер қазақстандық практикаға бейімделуі тиіс. Бұл үшін оларды теориялық түрде қайта ойластырып, рыноктық экономиканың ұлттық моделіне кіріктіру қажет. </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1000"/>
              </a:spcAft>
            </a:pPr>
            <a:r>
              <a:rPr lang="kk-KZ" sz="1600" dirty="0">
                <a:latin typeface="Times New Roman" panose="02020603050405020304" pitchFamily="18" charset="0"/>
                <a:cs typeface="Times New Roman" panose="02020603050405020304" pitchFamily="18" charset="0"/>
              </a:rPr>
              <a:t>Қаржы туралы ғылымды танып білудің негізгі әдісі – диалектикалық-тарихи әдіс қолданылады. Құбылыстар, үдерістер, фактілер өзара байланыста, өзара іс-әрекетте, үнемі қозғалыста және дамуда қаралып талқыланады; тарихи тәсілдеме өткен тәжірибені, қордаланған білімдерді, қаржылық қатынастардың тексерілген, тұрақтанған нысандары мен әдістерін есепке алуды ұйғарады. </a:t>
            </a:r>
            <a:endParaRPr lang="kk-KZ" sz="1600" dirty="0" smtClean="0">
              <a:latin typeface="Times New Roman" panose="02020603050405020304" pitchFamily="18" charset="0"/>
              <a:cs typeface="Times New Roman" panose="02020603050405020304" pitchFamily="18" charset="0"/>
            </a:endParaRPr>
          </a:p>
          <a:p>
            <a:pPr indent="449580" algn="just">
              <a:lnSpc>
                <a:spcPct val="115000"/>
              </a:lnSpc>
              <a:spcAft>
                <a:spcPts val="1000"/>
              </a:spcAft>
            </a:pPr>
            <a:r>
              <a:rPr lang="kk-KZ" sz="1600" dirty="0">
                <a:latin typeface="Times New Roman" panose="02020603050405020304" pitchFamily="18" charset="0"/>
                <a:ea typeface="Times New Roman" panose="02020603050405020304" pitchFamily="18" charset="0"/>
                <a:cs typeface="Times New Roman" panose="02020603050405020304" pitchFamily="18" charset="0"/>
              </a:rPr>
              <a:t>Ақиқаттың критерийі – қоғамдық практика екені белгілі. Тап практикада теориялық сызбалардың, тұжырымдамалардың негізділігі тексеріледі. Сондықтан нақтылыққа сүйену, объективті критерийлерді пайдалану экономикалық ғылымдардың, соның ішінде қаржы туралы ғылымның да түйіндерінің маңызды шарты болып табылады. </a:t>
            </a: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15000"/>
              </a:lnSpc>
              <a:spcAft>
                <a:spcPts val="1000"/>
              </a:spcAft>
            </a:pPr>
            <a:r>
              <a:rPr lang="kk-KZ" sz="1600" dirty="0" smtClean="0">
                <a:latin typeface="Times New Roman" panose="02020603050405020304" pitchFamily="18" charset="0"/>
                <a:ea typeface="Times New Roman" panose="02020603050405020304" pitchFamily="18" charset="0"/>
                <a:cs typeface="Times New Roman" panose="02020603050405020304" pitchFamily="18" charset="0"/>
              </a:rPr>
              <a:t>Ғылыми </a:t>
            </a:r>
            <a:r>
              <a:rPr lang="kk-KZ" sz="1600" dirty="0">
                <a:latin typeface="Times New Roman" panose="02020603050405020304" pitchFamily="18" charset="0"/>
                <a:ea typeface="Times New Roman" panose="02020603050405020304" pitchFamily="18" charset="0"/>
                <a:cs typeface="Times New Roman" panose="02020603050405020304" pitchFamily="18" charset="0"/>
              </a:rPr>
              <a:t>аппаратында ғылыми танып білудің мынадай ортақ әдістері пайдаланылды: теориялық зерттелім әдістері (абстракттіліктен нақтылыққа шығу және кері қозғалыс), эмпирикалық әдіс (қадағалау, салыстыру, өлшеу), эмпирикалық, сондай-ақ теориялық тәсілдемелер пайдаланылатын әдістер (абстрактілеу, талдау және синтез, индукция мен дедукция және басқалары). Қаржылық операциялар мен үдерістер ауқымының өлшеуіштері болып табылатын статистикалық және басқа цифрлық мәліметтер пайдаланылды. </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1000"/>
              </a:spcAft>
            </a:pP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4946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0125" y="153650"/>
            <a:ext cx="11682483" cy="6694140"/>
          </a:xfrm>
          <a:prstGeom prst="rect">
            <a:avLst/>
          </a:prstGeom>
        </p:spPr>
        <p:txBody>
          <a:bodyPr wrap="square">
            <a:spAutoFit/>
          </a:bodyPr>
          <a:lstStyle/>
          <a:p>
            <a:r>
              <a:rPr lang="kk-KZ" sz="1600" dirty="0">
                <a:solidFill>
                  <a:srgbClr val="393939"/>
                </a:solidFill>
                <a:latin typeface="Times New Roman" panose="02020603050405020304" pitchFamily="18" charset="0"/>
                <a:ea typeface="Times New Roman" panose="02020603050405020304" pitchFamily="18" charset="0"/>
                <a:cs typeface="Times New Roman" panose="02020603050405020304" pitchFamily="18" charset="0"/>
              </a:rPr>
              <a:t>Динамизм,шаруашылық,соның ішінде қаржылық механизмнің де реттеу тұтқаларының жетілдірілген нысандары мен әдістерін пайдалану рыноктык қатынастарға тән болып келеді.Мемлекет бұл тұтқаларды жасайды және оларды бизнесті дамыту,әлеуметтік-экономикалық дамудың басым бағыттарын көтермелеу үшін қолданады. Сондықтан қаржының зерделегенде теория мен практиканың,тарихи және қисындық тәсілдемелердің бірлігін сақтау қағидалы түрде қажет болуы тиіс. Қаржының табиғатын, оның жұмыс істеу ерекшеліктерін, қоғамдық өндірісті тиімді дамытуда қаржылық категория механизмінің мүмкіндіктерін танып білу тек қаржы жүйесі үшін ғана емес, сонымен бірге экономиканың басқа салалары үшін де білікті мамандар даярлау кезінде аса маңызды қажеттік болып табылады</a:t>
            </a:r>
            <a:r>
              <a:rPr lang="kk-KZ" sz="1600" dirty="0" smtClean="0">
                <a:solidFill>
                  <a:srgbClr val="393939"/>
                </a:solidFill>
                <a:latin typeface="Times New Roman" panose="02020603050405020304" pitchFamily="18" charset="0"/>
                <a:ea typeface="Times New Roman" panose="02020603050405020304" pitchFamily="18" charset="0"/>
                <a:cs typeface="Times New Roman" panose="02020603050405020304" pitchFamily="18" charset="0"/>
              </a:rPr>
              <a:t>.</a:t>
            </a:r>
          </a:p>
          <a:p>
            <a:pPr marR="22225" indent="359410" algn="just">
              <a:lnSpc>
                <a:spcPct val="115000"/>
              </a:lnSpc>
              <a:spcAft>
                <a:spcPts val="1000"/>
              </a:spcAft>
            </a:pP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Қаржы («қолма-қол ақша», «табыс» ұғымын білдіретін орта ғасырдағы латын тілінің «fіnancіa »* сөзінен пайда болған француздың «fіnance» сөзінен шыққан) – тауар-ақшалай қатынастармен және мемлекеттің өмір сүруімен байланысты тарихи қалыптасқан аса маңызды экономикалық категориялардың бірі. Ол натуралдық шаруашылықтан жүйелі тауар-ақшалай айырбасқа көшу жағдайында пайда болып, дамыды және мемлекеттің қаржылық ресурстарға қажеттіліктерімен тығыз байланысты болды.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R="22225" indent="359410" algn="just">
              <a:lnSpc>
                <a:spcPct val="115000"/>
              </a:lnSpc>
              <a:spcAft>
                <a:spcPts val="1000"/>
              </a:spcAft>
            </a:pP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kk-KZ" sz="16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Қаржы</a:t>
            </a: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ұғымы ақшалай нысандағы қоғамдық өнімнің </a:t>
            </a:r>
            <a:r>
              <a:rPr lang="kk-KZ" sz="16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ұдайы өндірісімен </a:t>
            </a: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байланысты  экономикалық қатынастардың кең ауқымын қамтиды.</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R="22225" indent="359410" algn="just">
              <a:lnSpc>
                <a:spcPct val="115000"/>
              </a:lnSpc>
              <a:spcAft>
                <a:spcPts val="1000"/>
              </a:spcAft>
            </a:pPr>
            <a:r>
              <a:rPr lang="kk-KZ" sz="16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Экономикалық өмірде қаржының сырттай көрініп білінуі қоғамдық өндірістің әр түрлі қатысушыларының ақшалай қаражаттарының қозғалысы түрінде болып жатады. </a:t>
            </a: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Құбылыстар бетінде бұл қозғалыс қолма-қол немесе қолма-қолсыз ақшамен есеп айырысу түрінде бір иеленушіден екінші иеленушіге ақшалай сомаларды беруді білдіреді. Осы ерекшелік «қаржы» (финансы) терминінің пайда болуында көрініп білінеді, латынның «finis» – соңы, финиш, экономикалық қатынастардың субъектілері арасындағы (алғашқыда Ежелгі Римде – халық пен мемлекет арасында) төлемнің соңы, есеп айырысу сөзінен шыққан. Кейін термин кең мағынада ақшалай төлем ретіндегі, онан кейін мемлекеттің және кез келген шаруашылықтық бірліктердің, олардың кешендерінің кірістері мен шығыстарының жиынтығы ретіндегі «fіnancіaға»* трансформацияланды.</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032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3773" y="212352"/>
            <a:ext cx="11573301" cy="6457152"/>
          </a:xfrm>
          <a:prstGeom prst="rect">
            <a:avLst/>
          </a:prstGeom>
        </p:spPr>
        <p:txBody>
          <a:bodyPr wrap="square">
            <a:spAutoFit/>
          </a:bodyPr>
          <a:lstStyle/>
          <a:p>
            <a:pPr marR="22225" indent="359410" algn="just">
              <a:lnSpc>
                <a:spcPct val="115000"/>
              </a:lnSpc>
            </a:pPr>
            <a:r>
              <a:rPr lang="kk-KZ"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Жалпы қоғамдық өнім мен ұлттық табысты жасау, бөлу және қайта бөлу үдерісінде қалыптаса отырып, қаржы қоғамның түпкілікті пайдалануға жіберілетін материалдық ресурстар бөлігінің ақшалай тұлғалануы болып табылады</a:t>
            </a:r>
            <a:r>
              <a:rPr lang="kk-KZ"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R="22225" indent="251460" algn="just">
              <a:lnSpc>
                <a:spcPct val="115000"/>
              </a:lnSpc>
            </a:pP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Қаржы ақша негізінде, ақша көмегімен әрекет ететіндіктен ақша, ақшалай қаражаттар, ақшалай операциялар ретінде «қаржы» ұғымын кең мағынада қабылдау күнделікті тұрмыстық практикада, публицистикада кең таралды. Бірақ ақша – тарихи категория, ол өзінің дамуында әр түрлі трансформацияларға – қарапайым нысандардан күрделі, кәміл, қазіргі түрленімдерге ұшырады. Осы дамуда ақша жаңа сапалы нысандарға ие болды, бұл нысандарға қаржы да жатады. Әр түрлі экономикалық категориялардың – бағаның, еңбекақының, қаржының, кредиттің, сақтандырудың көмегімен жүзеге асырылатын қоғамдық өнімнің бүкіл құнының қозғалысын ортақтастыратындықтан кез келген ақшалай операция, мәміле қаржылық операцияға жата бермейді.</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R="22225" indent="251460" algn="just">
              <a:lnSpc>
                <a:spcPct val="115000"/>
              </a:lnSpc>
            </a:pP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Қаржының мәні, оның даму заңдылықтары, тауар-ақшалай қатынастарды қамту сферасы мен қоғамдық ұдайы өндіріс үдерісіндегі рөлі қоғамның экономикалық құрылысымен, мемлекеттің табиғатымен және функцияларымен айқындалады.</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r>
              <a:rPr lang="kk-KZ" sz="1600" dirty="0">
                <a:solidFill>
                  <a:srgbClr val="000000"/>
                </a:solidFill>
                <a:latin typeface="Arial" panose="020B0604020202020204" pitchFamily="34" charset="0"/>
                <a:ea typeface="Times New Roman" panose="02020603050405020304" pitchFamily="18" charset="0"/>
              </a:rPr>
              <a:t>Құндық категориялардың жүйесінде қаржы белгілі орын алады және өзінің ішкі ерекшеліктерімен, сонымен бірге ұдайы өндірістегі өзгешілік рөлімен айшықталады. Қаржының ақшалай сипаты оны жүзеге асырудың нысанын және оның құндық экономикалық категорияға қатыстылығын баса көрсетеді. Алайда қаржының ақшадан мазмұны жағынан да, функциялары жағынан да айырмашылығы бар</a:t>
            </a:r>
            <a:r>
              <a:rPr lang="kk-KZ" sz="1600" dirty="0" smtClean="0">
                <a:solidFill>
                  <a:srgbClr val="000000"/>
                </a:solidFill>
                <a:latin typeface="Arial" panose="020B0604020202020204" pitchFamily="34" charset="0"/>
                <a:ea typeface="Times New Roman" panose="02020603050405020304" pitchFamily="18" charset="0"/>
              </a:rPr>
              <a:t>.</a:t>
            </a:r>
          </a:p>
          <a:p>
            <a:pPr marR="22225" indent="251460" algn="just">
              <a:lnSpc>
                <a:spcPct val="115000"/>
              </a:lnSpc>
              <a:spcAft>
                <a:spcPts val="1000"/>
              </a:spcAft>
            </a:pP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Ақша – бұл ең алдымен ассоциацияланылған өндірушілердің еңбек шығындары өлшенетін жалпыға ортақ балама, ал қаржы – ішкі жалпы өнім мен ұлттық табысты бөлудің және қайта бөлудің экономикалық құралы, </a:t>
            </a:r>
            <a:r>
              <a:rPr lang="kk-KZ" sz="1600"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ақшалай ассоциацияланылған </a:t>
            </a:r>
            <a:r>
              <a:rPr lang="kk-KZ"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өндірушілердің еңбек шығындары өлшенетін жалпыға ортақ балама, ал қаржы – ішкі жалпы өнім мен ұлттық табысты бөлудің және қайта бөлудің экономикалық құралы, ақшалай ресурстарды жасау мен пайдалануға бақылау жасаудың құралы. Ол өндіруге, бөлуге және тұтынуға ықпал жасайды және объективті сипатта болады. Мемлекеттің, оның аумақтық бөлімшелерінің, сондай-ақ кәсіпорындардың, ұйымдардың, мекемелердің ақшалай қорларын құратын тек ақшалай қатынастар ғана қаржының мазмұны болып табылады. </a:t>
            </a:r>
            <a:endParaRPr lang="ru-RU"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0888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0125" y="192404"/>
            <a:ext cx="11204812" cy="7013138"/>
          </a:xfrm>
          <a:prstGeom prst="rect">
            <a:avLst/>
          </a:prstGeom>
        </p:spPr>
        <p:txBody>
          <a:bodyPr wrap="square">
            <a:spAutoFit/>
          </a:bodyPr>
          <a:lstStyle/>
          <a:p>
            <a:pPr indent="251460" algn="just">
              <a:lnSpc>
                <a:spcPct val="115000"/>
              </a:lnSpc>
              <a:spcAft>
                <a:spcPts val="1000"/>
              </a:spcAft>
            </a:pPr>
            <a:r>
              <a:rPr lang="kk-KZ"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Қаржы мемлекеттің, заңи және жеке тұлғалардың арасында, жекелеген мемлекеттер арасында ақшалай ресурстарды қалыптастыру, бөлу және пайдалану жайында пайда болатын ақшалай қатынастардың жүйесі болып табылады. Басқа сөзбен айтқанда, ерекше ресурстар арқылы іске асырылатын ақшалай қатынастар – бұл қаржылық қатынастар. Алайда кез келген ақшалай қатынастар қаржылық қатынастарды білдіре бермейді. Шаруашылық жүргізуші субъектілер арасында құнды одан ары бөлу және оны мақсатты пайдалануды нақтыландыру да қаржының негізінде жүзеге асырылады. </a:t>
            </a:r>
            <a:endParaRPr lang="kk-KZ" sz="1400"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500"/>
              </a:spcAft>
            </a:pPr>
            <a:r>
              <a:rPr lang="kk-KZ" sz="1600" dirty="0">
                <a:latin typeface="Times New Roman" panose="02020603050405020304" pitchFamily="18" charset="0"/>
                <a:ea typeface="Times New Roman" panose="02020603050405020304" pitchFamily="18" charset="0"/>
                <a:cs typeface="Times New Roman" panose="02020603050405020304" pitchFamily="18" charset="0"/>
              </a:rPr>
              <a:t>Инновациялық экономиканы дамыту жағдайында кәсіпорындардың қаржысын басқару саласында жоғары білікті, бәсекеге қабілетті, креативті ойлайтын, білікті және еңбек нарығында сұранысқа ие дипломдалған мамандарды </a:t>
            </a:r>
            <a:r>
              <a:rPr lang="kk-KZ" sz="1600" dirty="0" smtClean="0">
                <a:latin typeface="Times New Roman" panose="02020603050405020304" pitchFamily="18" charset="0"/>
                <a:ea typeface="Times New Roman" panose="02020603050405020304" pitchFamily="18" charset="0"/>
                <a:cs typeface="Times New Roman" panose="02020603050405020304" pitchFamily="18" charset="0"/>
              </a:rPr>
              <a:t>даярлау</a:t>
            </a:r>
          </a:p>
          <a:p>
            <a:pPr>
              <a:lnSpc>
                <a:spcPct val="107000"/>
              </a:lnSpc>
              <a:spcAft>
                <a:spcPts val="500"/>
              </a:spcAft>
            </a:pPr>
            <a:r>
              <a:rPr lang="kk-KZ" sz="1600" dirty="0">
                <a:latin typeface="Calibri" panose="020F0502020204030204" pitchFamily="34" charset="0"/>
                <a:ea typeface="Times New Roman" panose="02020603050405020304" pitchFamily="18" charset="0"/>
                <a:cs typeface="Times New Roman" panose="02020603050405020304" pitchFamily="18" charset="0"/>
              </a:rPr>
              <a:t>Білім беру бағдарламасы өңір мен ел дамуының білім беру және ғылыми контекстінде жүзеге асырылады, білім экономикасының қазіргі заманғы қалыптасу үрдістерін ескере отырып, кәсіби әлеуметтік тапсырысқа бағытталған және еңбек нарығының талаптарына сәйкес келетін қаржы секторының мамандарын даярлауды табысты жүзеге асыра отырып, кәсіпкерлік білім беру саласында жетекші орынды алады.</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500"/>
              </a:spcAft>
            </a:pPr>
            <a:r>
              <a:rPr lang="kk-KZ" sz="1600" dirty="0">
                <a:latin typeface="Calibri" panose="020F0502020204030204" pitchFamily="34" charset="0"/>
                <a:ea typeface="Times New Roman" panose="02020603050405020304" pitchFamily="18" charset="0"/>
                <a:cs typeface="Times New Roman" panose="02020603050405020304" pitchFamily="18" charset="0"/>
              </a:rPr>
              <a:t>Мемлекеттік қаржыны басқару саласында табысты жұмыс істеуге, еңбек нарығында әлеуметтік-ұтқыр және бәсекеге қабілетті болуға қабілетті жоғары білікті, шығармашылық ойлайтын, кәсіби білікті жаңа форматтағы қаржыгерлерді дайындау</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500"/>
              </a:spcAft>
            </a:pPr>
            <a:r>
              <a:rPr lang="kk-KZ" dirty="0"/>
              <a:t>Мемлекеттік қаржыны басқару жүйесін жаңғырту жағдайында мемлекеттік қаржы саласында толық білімі бар мамандарды даярлау ерекше өзектілікке ие болады. Мұндай маман салық және мемлекеттік шығыстар саласында мемлекет жүргізіп отырған саясат мәселелерінде жақсы бағдарлануы, фискалдық саясат пен макроэкономикалық тұрақтандыру саласындағы үкімет саясатының өзара іс-қимылының экономикалық тетігін түсінуі, бірыңғай әлеуметтік кеңістікті қалыптастыру мақсатында халықтың барлық жіктерінің мүддесінде мемлекеттің қаржы ресурстарын бөлуді жүзеге асыра білуі, сондай-ақ экономикалық ресурстарды тиімді орналастыруды және мемлекеттің тұрақты экономикалық өсуін қамтамасыз ету үшін салықтық реттеу мәселелерінде құзыретті болуы</a:t>
            </a:r>
            <a:endParaRPr lang="ru-RU"/>
          </a:p>
          <a:p>
            <a:pPr>
              <a:lnSpc>
                <a:spcPct val="107000"/>
              </a:lnSpc>
              <a:spcAft>
                <a:spcPts val="500"/>
              </a:spcAft>
            </a:pP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indent="251460" algn="just">
              <a:lnSpc>
                <a:spcPct val="115000"/>
              </a:lnSpc>
              <a:spcAft>
                <a:spcPts val="100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1624768"/>
      </p:ext>
    </p:extLst>
  </p:cSld>
  <p:clrMapOvr>
    <a:masterClrMapping/>
  </p:clrMapOvr>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91</TotalTime>
  <Words>1119</Words>
  <Application>Microsoft Office PowerPoint</Application>
  <PresentationFormat>Широкоэкранный</PresentationFormat>
  <Paragraphs>26</Paragraphs>
  <Slides>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vt:i4>
      </vt:variant>
    </vt:vector>
  </HeadingPairs>
  <TitlesOfParts>
    <vt:vector size="12" baseType="lpstr">
      <vt:lpstr>Arial</vt:lpstr>
      <vt:lpstr>Calibri</vt:lpstr>
      <vt:lpstr>Times New Roman</vt:lpstr>
      <vt:lpstr>Trebuchet MS</vt:lpstr>
      <vt:lpstr>Wingdings 3</vt:lpstr>
      <vt:lpstr>Аспект</vt:lpstr>
      <vt:lpstr>Мамандыққа кіріспе</vt:lpstr>
      <vt:lpstr>Презентация PowerPoint</vt:lpstr>
      <vt:lpstr>Презентация PowerPoint</vt:lpstr>
      <vt:lpstr>Презентация PowerPoint</vt:lpstr>
      <vt:lpstr>Презентация PowerPoint</vt:lpstr>
      <vt:lpstr>Презентация PowerPoint</vt:lpstr>
    </vt:vector>
  </TitlesOfParts>
  <Company>WolfishLair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Мамандыққа кіріспе</dc:title>
  <dc:creator>Lenovo</dc:creator>
  <cp:lastModifiedBy>Lenovo</cp:lastModifiedBy>
  <cp:revision>5</cp:revision>
  <dcterms:created xsi:type="dcterms:W3CDTF">2020-09-13T14:21:27Z</dcterms:created>
  <dcterms:modified xsi:type="dcterms:W3CDTF">2020-09-13T15:53:20Z</dcterms:modified>
</cp:coreProperties>
</file>